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38" r:id="rId16"/>
    <p:sldId id="270" r:id="rId17"/>
    <p:sldId id="271" r:id="rId18"/>
    <p:sldId id="272" r:id="rId19"/>
    <p:sldId id="274" r:id="rId20"/>
    <p:sldId id="339" r:id="rId21"/>
    <p:sldId id="341" r:id="rId22"/>
    <p:sldId id="340" r:id="rId23"/>
    <p:sldId id="346" r:id="rId24"/>
    <p:sldId id="342" r:id="rId25"/>
    <p:sldId id="343" r:id="rId26"/>
    <p:sldId id="345" r:id="rId27"/>
    <p:sldId id="344" r:id="rId28"/>
    <p:sldId id="347" r:id="rId29"/>
    <p:sldId id="348" r:id="rId30"/>
    <p:sldId id="349" r:id="rId31"/>
    <p:sldId id="350" r:id="rId32"/>
    <p:sldId id="351" r:id="rId33"/>
    <p:sldId id="352" r:id="rId34"/>
    <p:sldId id="355" r:id="rId35"/>
    <p:sldId id="356" r:id="rId36"/>
    <p:sldId id="357" r:id="rId37"/>
    <p:sldId id="353" r:id="rId38"/>
    <p:sldId id="354" r:id="rId39"/>
    <p:sldId id="358" r:id="rId40"/>
    <p:sldId id="359" r:id="rId41"/>
    <p:sldId id="361" r:id="rId42"/>
    <p:sldId id="362" r:id="rId43"/>
    <p:sldId id="363" r:id="rId44"/>
    <p:sldId id="364" r:id="rId45"/>
    <p:sldId id="365" r:id="rId46"/>
    <p:sldId id="367" r:id="rId47"/>
    <p:sldId id="368" r:id="rId48"/>
    <p:sldId id="369" r:id="rId49"/>
    <p:sldId id="370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 autoAdjust="0"/>
    <p:restoredTop sz="94448" autoAdjust="0"/>
  </p:normalViewPr>
  <p:slideViewPr>
    <p:cSldViewPr snapToGrid="0" snapToObjects="1">
      <p:cViewPr varScale="1">
        <p:scale>
          <a:sx n="100" d="100"/>
          <a:sy n="100" d="100"/>
        </p:scale>
        <p:origin x="554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on-2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radon/health-risk-radon" TargetMode="External"/><Relationship Id="rId2" Type="http://schemas.openxmlformats.org/officeDocument/2006/relationships/hyperlink" Target="https://www.nrc.gov/docs/ML0931/ML09316082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info-details/radon-in-the-hom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Hierarchical Bayesian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643758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Randon concentration changes with soil and rock composition and ground water chemistry</a:t>
                </a:r>
                <a:r>
                  <a:rPr lang="en-US" dirty="0"/>
                  <a:t> and circulation</a:t>
                </a:r>
                <a:endParaRPr dirty="0"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risk changes significantly with geographic location</a:t>
                </a:r>
              </a:p>
              <a:p>
                <a:pPr lvl="0"/>
                <a:r>
                  <a:rPr dirty="0"/>
                  <a:t>Risk varies considerably </a:t>
                </a:r>
                <a:r>
                  <a:rPr dirty="0" err="1"/>
                  <a:t>spac</a:t>
                </a:r>
                <a:r>
                  <a:rPr lang="en-US" dirty="0" err="1"/>
                  <a:t>ially</a:t>
                </a:r>
                <a:r>
                  <a:rPr lang="en-US" dirty="0"/>
                  <a:t> 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  <a:blipFill>
                <a:blip r:embed="rId2"/>
                <a:stretch>
                  <a:fillRect l="-1834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70BF19-DA06-54DF-EEDE-DC81ABBC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40" y="76626"/>
            <a:ext cx="3869883" cy="4990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FBB7B6-9D1E-EC0A-4743-338C2FEE8384}"/>
              </a:ext>
            </a:extLst>
          </p:cNvPr>
          <p:cNvSpPr txBox="1"/>
          <p:nvPr/>
        </p:nvSpPr>
        <p:spPr>
          <a:xfrm>
            <a:off x="754483" y="4267654"/>
            <a:ext cx="492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Map of Radon in homes for counties in IA and MN</a:t>
            </a:r>
          </a:p>
          <a:p>
            <a:pPr marL="0" lvl="0" indent="0" algn="ctr">
              <a:buNone/>
            </a:pPr>
            <a:r>
              <a:rPr lang="en-US" sz="1400" dirty="0"/>
              <a:t>Credit: Minnesota Radon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Modeling of Radon Concentration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For this example we construct and compare three models:</a:t>
            </a:r>
          </a:p>
          <a:p>
            <a:pPr marL="342900" lvl="0" indent="-342900">
              <a:buAutoNum type="arabicPeriod"/>
            </a:pPr>
            <a:r>
              <a:rPr lang="en-US" b="1" dirty="0"/>
              <a:t>P</a:t>
            </a:r>
            <a:r>
              <a:rPr b="1" dirty="0"/>
              <a:t>ooled model </a:t>
            </a:r>
            <a:r>
              <a:rPr lang="en-US" dirty="0"/>
              <a:t>has </a:t>
            </a:r>
            <a:r>
              <a:rPr dirty="0"/>
              <a:t>single intercept and slope for all counties</a:t>
            </a:r>
          </a:p>
          <a:p>
            <a:pPr marL="342900" lvl="0" indent="-342900">
              <a:buAutoNum type="arabicPeriod"/>
            </a:pPr>
            <a:r>
              <a:rPr lang="en-US" b="1" dirty="0" err="1"/>
              <a:t>U</a:t>
            </a:r>
            <a:r>
              <a:rPr b="1" dirty="0" err="1"/>
              <a:t>npooled</a:t>
            </a:r>
            <a:r>
              <a:rPr b="1" dirty="0"/>
              <a:t> model </a:t>
            </a:r>
            <a:r>
              <a:rPr lang="en-US" dirty="0"/>
              <a:t>has</a:t>
            </a:r>
            <a:r>
              <a:rPr dirty="0"/>
              <a:t> separate intercepts and slopes for each county</a:t>
            </a:r>
          </a:p>
          <a:p>
            <a:pPr marL="342900" lvl="0" indent="-342900">
              <a:buAutoNum type="arabicPeriod"/>
            </a:pPr>
            <a:r>
              <a:rPr lang="en-US" b="1" dirty="0"/>
              <a:t>H</a:t>
            </a:r>
            <a:r>
              <a:rPr b="1" dirty="0"/>
              <a:t>ierarchical model </a:t>
            </a:r>
            <a:endParaRPr lang="en-US" b="1" dirty="0"/>
          </a:p>
          <a:p>
            <a:pPr lvl="1"/>
            <a:r>
              <a:rPr lang="en-US" dirty="0"/>
              <a:t>Pooled </a:t>
            </a:r>
            <a:r>
              <a:rPr dirty="0"/>
              <a:t>hyperpriors for all counties</a:t>
            </a:r>
            <a:r>
              <a:rPr lang="en-US" dirty="0"/>
              <a:t> at top level</a:t>
            </a:r>
            <a:endParaRPr dirty="0"/>
          </a:p>
          <a:p>
            <a:pPr lvl="1"/>
            <a:r>
              <a:rPr dirty="0"/>
              <a:t>Next level are</a:t>
            </a:r>
            <a:r>
              <a:rPr lang="en-US" dirty="0"/>
              <a:t> priors for each county</a:t>
            </a:r>
          </a:p>
          <a:p>
            <a:pPr lvl="1"/>
            <a:r>
              <a:rPr lang="en-US" dirty="0"/>
              <a:t>S</a:t>
            </a:r>
            <a:r>
              <a:rPr dirty="0"/>
              <a:t>lopes and intercepts for each county </a:t>
            </a:r>
            <a:r>
              <a:rPr lang="en-US" dirty="0"/>
              <a:t>at the bottom level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Radon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6" y="1200151"/>
            <a:ext cx="8299306" cy="3394472"/>
          </a:xfrm>
        </p:spPr>
        <p:txBody>
          <a:bodyPr>
            <a:normAutofit fontScale="62500" lnSpcReduction="20000"/>
          </a:bodyPr>
          <a:lstStyle/>
          <a:p>
            <a:pPr lvl="0" indent="0">
              <a:buNone/>
            </a:pPr>
            <a:r>
              <a:rPr dirty="0">
                <a:solidFill>
                  <a:srgbClr val="008000"/>
                </a:solidFill>
                <a:latin typeface="Courier"/>
              </a:rPr>
              <a:t>print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radon_data.head</a:t>
            </a:r>
            <a:r>
              <a:rPr dirty="0">
                <a:latin typeface="Courier"/>
              </a:rPr>
              <a:t>())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##    Unnamed: 0   </a:t>
            </a:r>
            <a:r>
              <a:rPr dirty="0" err="1">
                <a:latin typeface="Courier"/>
              </a:rPr>
              <a:t>idnum</a:t>
            </a:r>
            <a:r>
              <a:rPr dirty="0">
                <a:latin typeface="Courier"/>
              </a:rPr>
              <a:t> state state2  ...     </a:t>
            </a:r>
            <a:r>
              <a:rPr dirty="0" err="1">
                <a:latin typeface="Courier"/>
              </a:rPr>
              <a:t>fips</a:t>
            </a: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Uppm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county_code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log_radon</a:t>
            </a:r>
            <a:r>
              <a:rPr dirty="0">
                <a:latin typeface="Courier"/>
              </a:rPr>
              <a:t>
## 0           0  5081.0    MN     </a:t>
            </a:r>
            <a:r>
              <a:rPr dirty="0" err="1">
                <a:latin typeface="Courier"/>
              </a:rPr>
              <a:t>MN</a:t>
            </a:r>
            <a:r>
              <a:rPr dirty="0">
                <a:latin typeface="Courier"/>
              </a:rPr>
              <a:t>  ...  27001.0  0.502054            0   0.832909
## 1           1  5082.0    MN     </a:t>
            </a:r>
            <a:r>
              <a:rPr dirty="0" err="1">
                <a:latin typeface="Courier"/>
              </a:rPr>
              <a:t>MN</a:t>
            </a:r>
            <a:r>
              <a:rPr dirty="0">
                <a:latin typeface="Courier"/>
              </a:rPr>
              <a:t>  ...  27001.0  0.502054            0   0.832909
## 2           2  5083.0    MN     </a:t>
            </a:r>
            <a:r>
              <a:rPr dirty="0" err="1">
                <a:latin typeface="Courier"/>
              </a:rPr>
              <a:t>MN</a:t>
            </a:r>
            <a:r>
              <a:rPr dirty="0">
                <a:latin typeface="Courier"/>
              </a:rPr>
              <a:t>  ...  27001.0  0.502054            0   1.098612
## 3           3  5084.0    MN     </a:t>
            </a:r>
            <a:r>
              <a:rPr dirty="0" err="1">
                <a:latin typeface="Courier"/>
              </a:rPr>
              <a:t>MN</a:t>
            </a:r>
            <a:r>
              <a:rPr dirty="0">
                <a:latin typeface="Courier"/>
              </a:rPr>
              <a:t>  ...  27001.0  0.502054            0   0.095310
## 4           4  5085.0    MN     </a:t>
            </a:r>
            <a:r>
              <a:rPr dirty="0" err="1">
                <a:latin typeface="Courier"/>
              </a:rPr>
              <a:t>MN</a:t>
            </a:r>
            <a:r>
              <a:rPr dirty="0">
                <a:latin typeface="Courier"/>
              </a:rPr>
              <a:t>  ...  27003.0  0.428565            1   1.163151
## 
## [5 rows x 30 columns]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First try a </a:t>
            </a:r>
            <a:r>
              <a:rPr b="1" dirty="0"/>
              <a:t>pooled model</a:t>
            </a:r>
          </a:p>
          <a:p>
            <a:pPr lvl="0"/>
            <a:r>
              <a:rPr dirty="0"/>
              <a:t>Pooled model is a </a:t>
            </a:r>
            <a:r>
              <a:rPr lang="en-US" dirty="0"/>
              <a:t>Bayesian </a:t>
            </a:r>
            <a:r>
              <a:rPr dirty="0"/>
              <a:t>linear regression model of the log of Radon concentration</a:t>
            </a:r>
          </a:p>
          <a:p>
            <a:pPr lvl="0"/>
            <a:r>
              <a:rPr dirty="0"/>
              <a:t>Single slope and intercept coefficients</a:t>
            </a:r>
          </a:p>
          <a:p>
            <a:pPr lvl="0"/>
            <a:r>
              <a:rPr lang="en-US" dirty="0"/>
              <a:t>Posterior distribution </a:t>
            </a:r>
            <a:r>
              <a:rPr dirty="0"/>
              <a:t>computed from the data pooled over all of the counties</a:t>
            </a:r>
          </a:p>
          <a:p>
            <a:pPr lvl="0"/>
            <a:r>
              <a:rPr lang="en-US" dirty="0"/>
              <a:t>M</a:t>
            </a:r>
            <a:r>
              <a:rPr dirty="0"/>
              <a:t>odel is flat, with respect to county</a:t>
            </a:r>
          </a:p>
          <a:p>
            <a:pPr lvl="0"/>
            <a:r>
              <a:rPr dirty="0"/>
              <a:t>We assume the observations within each county are </a:t>
            </a:r>
            <a:r>
              <a:rPr b="1" dirty="0">
                <a:hlinkClick r:id="rId2"/>
              </a:rPr>
              <a:t>exchangeable</a:t>
            </a:r>
            <a:r>
              <a:rPr dirty="0"/>
              <a:t> with each other</a:t>
            </a:r>
          </a:p>
          <a:p>
            <a:pPr lvl="0"/>
            <a:r>
              <a:rPr dirty="0"/>
              <a:t>Exchangeable values are assumed to be </a:t>
            </a:r>
            <a:r>
              <a:rPr dirty="0" err="1"/>
              <a:t>iid</a:t>
            </a:r>
            <a:r>
              <a:rPr dirty="0"/>
              <a:t>, and therefore have the same variance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First try a </a:t>
                </a:r>
                <a:r>
                  <a:rPr lang="en-US" b="1" dirty="0"/>
                  <a:t>pooled model</a:t>
                </a:r>
              </a:p>
              <a:p>
                <a:pPr lvl="0"/>
                <a:r>
                  <a:rPr lang="en-US" dirty="0"/>
                  <a:t>Typically for a regression model the pooled model uses a Normal likelihood: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using samples (realizations) of the model coefficient posterior,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presence of a basement in the house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BD88-FDE9-2370-695E-FC0F7D1B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683-14C9-83F7-D95C-7FA089F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1850" dirty="0"/>
                  <a:t>Where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50">
                        <a:latin typeface="Cambria Math" panose="02040503050406030204" pitchFamily="18" charset="0"/>
                      </a:rPr>
                      <m:t>𝙲𝚊𝚞𝚌𝚑𝚢</m:t>
                    </m:r>
                  </m:oMath>
                </a14:m>
                <a:r>
                  <a:rPr lang="en-US" sz="1850" dirty="0"/>
                  <a:t> is the half Cauchy distribution with one parameter,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185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Distribution is often used for variance priors since it has heavy tails and no values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  <a:blipFill>
                <a:blip r:embed="rId2"/>
                <a:stretch>
                  <a:fillRect l="-134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14_HierarchicalBayesModels_files/figure-pptx/echo-FALSE-1.png">
            <a:extLst>
              <a:ext uri="{FF2B5EF4-FFF2-40B4-BE49-F238E27FC236}">
                <a16:creationId xmlns:a16="http://schemas.microsoft.com/office/drawing/2014/main" id="{39EB84D5-EB46-322C-72A8-2EF03BB8F89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43552" y="1602593"/>
            <a:ext cx="4055344" cy="27035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296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11482" y="789061"/>
                <a:ext cx="347090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Represent model structure as a DAF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11482" y="789061"/>
                <a:ext cx="3470908" cy="4149652"/>
              </a:xfrm>
              <a:blipFill>
                <a:blip r:embed="rId2"/>
                <a:stretch>
                  <a:fillRect l="-1933" t="-734" b="-4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F67905-6E13-7F6E-1143-B6C7A0A7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09" y="1822652"/>
            <a:ext cx="5135138" cy="19568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Defining and 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46169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sz="2900" dirty="0"/>
              <a:t>Sampling model defined by this code:</a:t>
            </a:r>
          </a:p>
          <a:p>
            <a:pPr lvl="0" indent="0">
              <a:buNone/>
            </a:pPr>
            <a:r>
              <a:rPr sz="2600"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pm.Model</a:t>
            </a:r>
            <a:r>
              <a:rPr sz="2600" dirty="0">
                <a:latin typeface="Courier"/>
              </a:rPr>
              <a:t>() </a:t>
            </a:r>
            <a:r>
              <a:rPr sz="2600" b="1" dirty="0">
                <a:solidFill>
                  <a:srgbClr val="008000"/>
                </a:solidFill>
                <a:latin typeface="Courier"/>
              </a:rPr>
              <a:t>as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pooled_model</a:t>
            </a:r>
            <a:r>
              <a:rPr sz="2600" dirty="0">
                <a:latin typeface="Courier"/>
              </a:rPr>
              <a:t>: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Independent variable is just </a:t>
            </a:r>
            <a:r>
              <a:rPr sz="2600" i="1" dirty="0" err="1">
                <a:solidFill>
                  <a:srgbClr val="60A0B0"/>
                </a:solidFill>
                <a:latin typeface="Courier"/>
              </a:rPr>
              <a:t>rumber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 of floors   </a:t>
            </a:r>
            <a:br>
              <a:rPr sz="2600" dirty="0"/>
            </a:br>
            <a:r>
              <a:rPr sz="2600" dirty="0">
                <a:latin typeface="Courier"/>
              </a:rPr>
              <a:t>    floor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pm.Data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"floor"</a:t>
            </a:r>
            <a:r>
              <a:rPr sz="2600" dirty="0">
                <a:latin typeface="Courier"/>
              </a:rPr>
              <a:t>, </a:t>
            </a:r>
            <a:r>
              <a:rPr sz="2600" dirty="0" err="1">
                <a:latin typeface="Courier"/>
              </a:rPr>
              <a:t>radon_data.floor.values</a:t>
            </a:r>
            <a:r>
              <a:rPr sz="2600" dirty="0">
                <a:latin typeface="Courier"/>
              </a:rPr>
              <a:t>)   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sz="2600" dirty="0"/>
            </a:br>
            <a:r>
              <a:rPr sz="2600" dirty="0">
                <a:latin typeface="Courier"/>
              </a:rPr>
              <a:t>    betas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"betas"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2600" dirty="0">
                <a:latin typeface="Courier"/>
              </a:rPr>
              <a:t>, shape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r>
              <a:rPr sz="2600" dirty="0">
                <a:latin typeface="Courier"/>
              </a:rPr>
              <a:t>    sigma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pm.HalfCauchy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"sigma"</a:t>
            </a:r>
            <a:r>
              <a:rPr sz="2600" dirty="0">
                <a:latin typeface="Courier"/>
              </a:rPr>
              <a:t>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5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+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*</a:t>
            </a:r>
            <a:r>
              <a:rPr sz="2600" dirty="0">
                <a:latin typeface="Courier"/>
              </a:rPr>
              <a:t> floor</a:t>
            </a:r>
            <a:br>
              <a:rPr sz="2600" dirty="0"/>
            </a:b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sz="2600" dirty="0"/>
            </a:br>
            <a:r>
              <a:rPr sz="2600" dirty="0">
                <a:latin typeface="Courier"/>
              </a:rPr>
              <a:t>    y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"y"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sigma, observed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radon_data.log_radon</a:t>
            </a:r>
            <a:r>
              <a:rPr sz="2600" dirty="0">
                <a:latin typeface="Courier"/>
              </a:rPr>
              <a:t>)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and statistics</a:t>
            </a:r>
            <a:r>
              <a:rPr dirty="0"/>
              <a:t> look reasonable for the 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5827-459A-86A8-B0EE-47A19E9C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87034"/>
            <a:ext cx="6930390" cy="234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51761-F121-DDCB-555A-ED174E0A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49" y="3634654"/>
            <a:ext cx="4277031" cy="1478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95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Posterior Predictive Checks for Pooled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8FB9-0F46-EF35-296E-E0A51E7F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81" y="737275"/>
            <a:ext cx="3882586" cy="4360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58055-EE8D-79CD-9765-B5A9104C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282440" cy="38926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Posterior predictive checks show good fit</a:t>
            </a:r>
          </a:p>
          <a:p>
            <a:r>
              <a:rPr lang="en-US" sz="2000" dirty="0"/>
              <a:t>Predicted close to the observed response</a:t>
            </a:r>
          </a:p>
          <a:p>
            <a:r>
              <a:rPr lang="en-US" sz="2000" dirty="0"/>
              <a:t>The Bayesian p-value shows some positive with respect to the ideal distribution </a:t>
            </a:r>
          </a:p>
          <a:p>
            <a:r>
              <a:rPr lang="en-US" sz="2000" dirty="0"/>
              <a:t>Bayesian u-value is within credible interval of 1.0 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Many real-world datasets have discrete categories or strata</a:t>
            </a:r>
          </a:p>
          <a:p>
            <a:pPr lvl="0"/>
            <a:r>
              <a:rPr dirty="0"/>
              <a:t>Example, a chemist might measure a reaction rate at several discrete levels of pH and temperature</a:t>
            </a:r>
          </a:p>
          <a:p>
            <a:pPr lvl="0"/>
            <a:r>
              <a:rPr dirty="0"/>
              <a:t>Example, demographic categories </a:t>
            </a:r>
            <a:r>
              <a:rPr lang="en-US" dirty="0"/>
              <a:t>from</a:t>
            </a:r>
            <a:r>
              <a:rPr dirty="0"/>
              <a:t> different </a:t>
            </a:r>
            <a:r>
              <a:rPr lang="en-US" dirty="0"/>
              <a:t>geographic </a:t>
            </a:r>
            <a:r>
              <a:rPr dirty="0"/>
              <a:t>regions</a:t>
            </a:r>
            <a:endParaRPr lang="en-US" dirty="0"/>
          </a:p>
          <a:p>
            <a:pPr lvl="0"/>
            <a:r>
              <a:rPr lang="en-US" dirty="0"/>
              <a:t>Example, model differences between schools, teachers, students from different socioeconomic status </a:t>
            </a:r>
            <a:endParaRPr dirty="0"/>
          </a:p>
          <a:p>
            <a:pPr lvl="0"/>
            <a:r>
              <a:rPr dirty="0"/>
              <a:t>Apply an hierarchical Bayes model for these situations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E95-A7FF-E407-917D-230080B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ABFE-58DC-2D84-02C7-0A7D0F3B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Pooled 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9B643-9F04-A60B-D0FC-488F3501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961959"/>
            <a:ext cx="3851969" cy="39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has narrow HDI</a:t>
                </a:r>
              </a:p>
              <a:p>
                <a:r>
                  <a:rPr lang="en-US" sz="2000" dirty="0"/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has a wider HDI, indicating higher uncertainty</a:t>
                </a:r>
              </a:p>
              <a:p>
                <a:r>
                  <a:rPr lang="en-US" sz="2000" dirty="0"/>
                  <a:t>Scale,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, has narrow HDI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  <a:blipFill>
                <a:blip r:embed="rId3"/>
                <a:stretch>
                  <a:fillRect l="-1567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6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3867-7487-5410-F5F0-45764DF53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BCB6-61D6-EFE7-65F0-9292366E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5494-38AC-CEAE-091F-CA5A17905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Next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 err="1"/>
              <a:t>unp</a:t>
            </a:r>
            <a:r>
              <a:rPr b="1" dirty="0" err="1"/>
              <a:t>ooled</a:t>
            </a:r>
            <a:r>
              <a:rPr b="1" dirty="0"/>
              <a:t> model</a:t>
            </a:r>
          </a:p>
          <a:p>
            <a:pPr lvl="0"/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 is a linear regression model of the log of Radon concentration</a:t>
            </a:r>
          </a:p>
          <a:p>
            <a:pPr lvl="0"/>
            <a:r>
              <a:rPr lang="en-US" dirty="0"/>
              <a:t>Each category level has independent posterior distribution of the model coefficients </a:t>
            </a:r>
            <a:endParaRPr dirty="0"/>
          </a:p>
          <a:p>
            <a:pPr lvl="0"/>
            <a:r>
              <a:rPr lang="en-US" dirty="0"/>
              <a:t>Posterior distributions are independently </a:t>
            </a:r>
            <a:r>
              <a:rPr dirty="0"/>
              <a:t>computed from the data </a:t>
            </a:r>
            <a:r>
              <a:rPr lang="en-US" dirty="0"/>
              <a:t>for each county</a:t>
            </a:r>
            <a:endParaRPr dirty="0"/>
          </a:p>
          <a:p>
            <a:pPr lvl="0"/>
            <a:r>
              <a:rPr dirty="0"/>
              <a:t>We assume the observations </a:t>
            </a:r>
            <a:r>
              <a:rPr b="1" dirty="0"/>
              <a:t>within</a:t>
            </a:r>
            <a:r>
              <a:rPr dirty="0"/>
              <a:t> each county are </a:t>
            </a:r>
            <a:r>
              <a:rPr b="1" dirty="0">
                <a:hlinkClick r:id="rId2"/>
              </a:rPr>
              <a:t>exchangeable</a:t>
            </a:r>
            <a:r>
              <a:rPr b="1" dirty="0"/>
              <a:t> </a:t>
            </a:r>
            <a:r>
              <a:rPr dirty="0"/>
              <a:t>with each other</a:t>
            </a:r>
            <a:r>
              <a:rPr lang="en-US" dirty="0"/>
              <a:t>, but not between counties</a:t>
            </a:r>
          </a:p>
          <a:p>
            <a:pPr lvl="0"/>
            <a:r>
              <a:rPr lang="en-US" dirty="0"/>
              <a:t>Can pool some coefficients, e.g. dispersion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445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4184E-B22C-E8E0-3A16-01C7A845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F3E0-AA0E-8CFC-6EA4-E8D39A95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Next we test an </a:t>
                </a:r>
                <a:r>
                  <a:rPr lang="en-US" b="1" dirty="0" err="1"/>
                  <a:t>unpooled</a:t>
                </a:r>
                <a:r>
                  <a:rPr lang="en-US" b="1" dirty="0"/>
                  <a:t> model</a:t>
                </a:r>
              </a:p>
              <a:p>
                <a:pPr lvl="0"/>
                <a:r>
                  <a:rPr lang="en-US" dirty="0"/>
                  <a:t>Typically for a regression model the </a:t>
                </a:r>
                <a:r>
                  <a:rPr lang="en-US" dirty="0" err="1"/>
                  <a:t>unpooled</a:t>
                </a:r>
                <a:r>
                  <a:rPr lang="en-US" dirty="0"/>
                  <a:t> model uses a Normal likelihood model: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Where the subscript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indicates values specific to a county</a:t>
                </a:r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of the posterior distribution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𝑟𝑎𝑑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the presence of a basement in the house in county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09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31B0-D331-B092-12C9-F27A1226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7365-D063-A726-3DB5-0ADC17D1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Next we test the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Model can be represented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model has county specific parameters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  <a:blipFill>
                <a:blip r:embed="rId2"/>
                <a:stretch>
                  <a:fillRect l="-1425" t="-734" r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C45F30-21CC-BB44-04C0-1072DC78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848" y="2350771"/>
            <a:ext cx="4280671" cy="16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5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FF6D-046F-7FD8-5F62-E2EA6386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A3EF-D963-4C38-DBBE-C5F23AA8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40866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What is the difference between the pooled and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model?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model has only one set of coefficients for all categories 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Unpooled</a:t>
                </a:r>
                <a:r>
                  <a:rPr lang="en-US" sz="2000" dirty="0"/>
                  <a:t> model has independently determined coefficients for each category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plate notation indicates there are multiple independent cases, denoted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  <a:blipFill>
                <a:blip r:embed="rId2"/>
                <a:stretch>
                  <a:fillRect l="-1333" t="-1085" b="-1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41CF86-6873-F7AF-6717-FE9033023CE2}"/>
              </a:ext>
            </a:extLst>
          </p:cNvPr>
          <p:cNvSpPr/>
          <p:nvPr/>
        </p:nvSpPr>
        <p:spPr>
          <a:xfrm>
            <a:off x="1512570" y="3849053"/>
            <a:ext cx="2644140" cy="108966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/>
              <p:nvPr/>
            </p:nvSpPr>
            <p:spPr>
              <a:xfrm>
                <a:off x="3591498" y="4546670"/>
                <a:ext cx="619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498" y="4546670"/>
                <a:ext cx="6191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388F7C7-75BC-B564-C5F5-05738D82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24" y="2061211"/>
            <a:ext cx="3984086" cy="15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2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FBBD9-767F-BD9D-7E0D-FBCA30E7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C60E-C63A-9EDC-B069-60C911B6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71B8-F8FD-25B1-C782-70AB92D2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229600" cy="4545569"/>
          </a:xfrm>
        </p:spPr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sz="3300" dirty="0"/>
              <a:t>Sampling model defined by this code:</a:t>
            </a:r>
            <a:endParaRPr lang="en-US" sz="33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lang="en-US" dirty="0">
                <a:latin typeface="Courier"/>
              </a:rPr>
              <a:t>with </a:t>
            </a:r>
            <a:r>
              <a:rPr lang="en-US" dirty="0" err="1">
                <a:latin typeface="Courier"/>
              </a:rPr>
              <a:t>pm.Model</a:t>
            </a:r>
            <a:r>
              <a:rPr lang="en-US" dirty="0">
                <a:latin typeface="Courier"/>
              </a:rPr>
              <a:t>(coords=coords) as </a:t>
            </a:r>
            <a:r>
              <a:rPr lang="en-US" dirty="0" err="1">
                <a:latin typeface="Courier"/>
              </a:rPr>
              <a:t>unpooled_model</a:t>
            </a:r>
            <a:r>
              <a:rPr lang="en-US" dirty="0">
                <a:latin typeface="Courier"/>
              </a:rPr>
              <a:t>:</a:t>
            </a:r>
            <a:endParaRPr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Independent parameters for each county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", </a:t>
            </a:r>
            <a:r>
              <a:rPr lang="en-US" b="1" dirty="0" err="1">
                <a:latin typeface="Courier"/>
              </a:rPr>
              <a:t>county_idxs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floor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("floor", </a:t>
            </a:r>
            <a:r>
              <a:rPr lang="en-US" b="1" dirty="0" err="1">
                <a:latin typeface="Courier"/>
              </a:rPr>
              <a:t>radon_data.floor.values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", mutable=True)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Beta coefficient priors for each county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Beta0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("Beta0", 0, sigma=100, dims="county")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Beta1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("Beta1", 0, sigma=100, dims="county")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Model error prior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eps = </a:t>
            </a:r>
            <a:r>
              <a:rPr lang="en-US" b="1" dirty="0" err="1">
                <a:latin typeface="Courier"/>
              </a:rPr>
              <a:t>pm.HalfCauchy</a:t>
            </a:r>
            <a:r>
              <a:rPr lang="en-US" b="1" dirty="0">
                <a:latin typeface="Courier"/>
              </a:rPr>
              <a:t>("eps", 5)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Model prediction of radon level by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county_idx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translates to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#[0, 0, 0, 1, 1, ...], we link multiple household measures in a county   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to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unpooled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coefficients.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 = Beta0[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+ Beta1[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* floor    </a:t>
            </a:r>
          </a:p>
          <a:p>
            <a:pPr lvl="0" indent="0">
              <a:buNone/>
            </a:pPr>
            <a:endParaRPr lang="en-US" b="1"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Data likelihood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y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("y", </a:t>
            </a: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, sigma=eps, observed=</a:t>
            </a:r>
            <a:r>
              <a:rPr lang="en-US" b="1" dirty="0" err="1">
                <a:latin typeface="Courier"/>
              </a:rPr>
              <a:t>radon_data.log_radon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</a:t>
            </a:r>
            <a:endParaRPr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9638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B784-8CA8-513D-B361-A68E7A5C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C9E4-3C54-0453-0842-EF399924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5693-6340-A79A-C263-EB7B350A3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</a:t>
            </a:r>
            <a:r>
              <a:rPr lang="en-US" b="1" dirty="0"/>
              <a:t>independent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are quite different by county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similar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Dispersion,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/>
                  <a:t>, is pooled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ar-AE" sz="20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  <a:blipFill>
                <a:blip r:embed="rId3"/>
                <a:stretch>
                  <a:fillRect l="-2466" t="-963" r="-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D0C2478-99FA-8B2A-5030-90F2ED5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82" y="1626870"/>
            <a:ext cx="6382968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484E-2B0B-C9F8-AAD9-A2B56C752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0CB9-DBA1-DBE7-F679-F4E24083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8E0BC-564F-6438-332A-254C4659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5E81B-7F65-E085-C8BF-3515C76D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92" y="1447800"/>
            <a:ext cx="4487912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7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6D8B-B245-FC1D-7A67-7502FE53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F1E2-AA7D-8F79-94A9-24676A38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Posterior Predictive Checks for</a:t>
            </a:r>
            <a:r>
              <a:rPr dirty="0"/>
              <a:t>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EFDE-33F6-A6C7-436E-2065C0A6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724400" cy="89038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</a:t>
            </a:r>
            <a:r>
              <a:rPr lang="en-US" dirty="0" err="1"/>
              <a:t>unpooled</a:t>
            </a:r>
            <a:r>
              <a:rPr lang="en-US" dirty="0"/>
              <a:t> model in a poor fit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C0910-09D1-EF37-84D5-B68A51152C8F}"/>
              </a:ext>
            </a:extLst>
          </p:cNvPr>
          <p:cNvSpPr txBox="1">
            <a:spLocks/>
          </p:cNvSpPr>
          <p:nvPr/>
        </p:nvSpPr>
        <p:spPr>
          <a:xfrm>
            <a:off x="457201" y="1837580"/>
            <a:ext cx="4495799" cy="3101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posterior predictive mean deviates from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p-value shows a skew compared to the ideal distribution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u-value is well outside the desired credible interval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01E8E-0EB7-3F9D-B4F8-EC7596F3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70" y="980957"/>
            <a:ext cx="3680459" cy="41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83F67-61ED-D717-809C-0788BB84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2C18-86C8-045C-7C2F-D3C7198A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9316-7ADF-2752-D6E6-71015F71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Finally,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/>
              <a:t>Hierarchical Model</a:t>
            </a:r>
            <a:endParaRPr b="1" dirty="0"/>
          </a:p>
          <a:p>
            <a:pPr lvl="0"/>
            <a:r>
              <a:rPr lang="en-US" dirty="0"/>
              <a:t>The </a:t>
            </a:r>
            <a:r>
              <a:rPr lang="en-US" dirty="0" err="1"/>
              <a:t>unpooled</a:t>
            </a:r>
            <a:r>
              <a:rPr lang="en-US" dirty="0"/>
              <a:t> model has a poor fit   </a:t>
            </a:r>
          </a:p>
          <a:p>
            <a:pPr lvl="0"/>
            <a:r>
              <a:rPr lang="en-US" dirty="0"/>
              <a:t>The hierarchical model is organized from top to bottom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Hierarchical model has common </a:t>
            </a:r>
            <a:r>
              <a:rPr lang="en-US" b="1" dirty="0"/>
              <a:t>hyperpriors</a:t>
            </a:r>
            <a:r>
              <a:rPr lang="en-US" dirty="0"/>
              <a:t> at the top level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Each category level has a prior for the coeffects at the level below the hyperpriors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Coefficient values at the bottom level are computed starting with the prior values</a:t>
            </a:r>
          </a:p>
          <a:p>
            <a:pPr lvl="0"/>
            <a:r>
              <a:rPr lang="en-US" dirty="0"/>
              <a:t>Observations are </a:t>
            </a:r>
            <a:r>
              <a:rPr lang="en-US" dirty="0" err="1"/>
              <a:t>iid</a:t>
            </a:r>
            <a:r>
              <a:rPr lang="en-US" dirty="0"/>
              <a:t> within each county </a:t>
            </a:r>
          </a:p>
          <a:p>
            <a:pPr lvl="0"/>
            <a:r>
              <a:rPr lang="en-US" dirty="0"/>
              <a:t>We assume the observations </a:t>
            </a:r>
            <a:r>
              <a:rPr lang="en-US" b="1" dirty="0"/>
              <a:t>within</a:t>
            </a:r>
            <a:r>
              <a:rPr lang="en-US" dirty="0"/>
              <a:t> each county are </a:t>
            </a:r>
            <a:r>
              <a:rPr lang="en-US" b="1" dirty="0">
                <a:hlinkClick r:id="rId2"/>
              </a:rPr>
              <a:t>exchangeable</a:t>
            </a:r>
            <a:r>
              <a:rPr lang="en-US" b="1" dirty="0"/>
              <a:t> </a:t>
            </a:r>
            <a:r>
              <a:rPr lang="en-US" dirty="0"/>
              <a:t>with each other, but not between counties</a:t>
            </a:r>
          </a:p>
          <a:p>
            <a:pPr lvl="0"/>
            <a:r>
              <a:rPr lang="en-US" dirty="0"/>
              <a:t>Can pool some coefficients, e.g. dispersion </a:t>
            </a:r>
          </a:p>
        </p:txBody>
      </p:sp>
    </p:spTree>
    <p:extLst>
      <p:ext uri="{BB962C8B-B14F-4D97-AF65-F5344CB8AC3E}">
        <p14:creationId xmlns:p14="http://schemas.microsoft.com/office/powerpoint/2010/main" val="383152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dirty="0"/>
              <a:t>Pooled vs. 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marL="342900" lvl="0" indent="-342900">
              <a:buAutoNum type="arabicPeriod"/>
            </a:pPr>
            <a:r>
              <a:rPr dirty="0"/>
              <a:t>Defining hierarchical models through hyperpriors and priors</a:t>
            </a:r>
          </a:p>
          <a:p>
            <a:pPr marL="342900" lvl="0" indent="-342900">
              <a:buAutoNum type="arabicPeriod"/>
            </a:pPr>
            <a:r>
              <a:rPr dirty="0"/>
              <a:t>Evaluation and comparison of Bayesian models</a:t>
            </a:r>
            <a:endParaRPr lang="en-US" dirty="0"/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45A2-1EDA-EEAC-59E9-E89663FF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4B72-2394-EDAA-2E09-9ECF0985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start with priors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hyperparameters at top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parameters at middle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prior for dispersion parameter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 b="-5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C8E2EF-E734-5BCD-E76B-96C9E1F4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76BB-1C60-9530-C4D8-1A7B9289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BE6E-3A68-80B3-D35B-3C75FCB3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has likelihood at bottom level 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 bottom level, county specific 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B68D340-4032-D336-CFA4-4E559B27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1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D94E-548F-1500-C3C1-BA9F610D4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AA68-1FDE-4385-246C-3F50FA96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ADA3-E584-AC70-7D39-AB74EC32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401050" cy="4408409"/>
          </a:xfrm>
        </p:spPr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r>
              <a:rPr sz="6400" dirty="0"/>
              <a:t>Sampling model defined by this code:</a:t>
            </a:r>
            <a:endParaRPr lang="en-US" sz="64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with </a:t>
            </a:r>
            <a:r>
              <a:rPr lang="en-US" sz="4800" dirty="0" err="1">
                <a:latin typeface="Courier"/>
              </a:rPr>
              <a:t>pm.Model</a:t>
            </a:r>
            <a:r>
              <a:rPr lang="en-US" sz="4800" dirty="0">
                <a:latin typeface="Courier"/>
              </a:rPr>
              <a:t>(coords=coords) as </a:t>
            </a:r>
            <a:r>
              <a:rPr lang="en-US" sz="4800" dirty="0" err="1">
                <a:latin typeface="Courier"/>
              </a:rPr>
              <a:t>hierarchical_model</a:t>
            </a:r>
            <a:r>
              <a:rPr lang="en-US" sz="4800" dirty="0">
                <a:latin typeface="Courier"/>
              </a:rPr>
              <a:t>: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pm.Data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", </a:t>
            </a:r>
            <a:r>
              <a:rPr lang="en-US" sz="4800" dirty="0" err="1">
                <a:latin typeface="Courier"/>
              </a:rPr>
              <a:t>county_idxs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", mutable=True)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Hyperpriors for pooled nodes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("mu_0",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sigma_0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("sigma_0",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("mu_1",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sigma_1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("sigma_1",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Intercept for each county, distributed around group mean </a:t>
            </a:r>
            <a:r>
              <a:rPr lang="en-US" sz="4800" dirty="0" err="1">
                <a:latin typeface="Courier"/>
              </a:rPr>
              <a:t>mu_a</a:t>
            </a:r>
            <a:r>
              <a:rPr lang="en-US" sz="4800" dirty="0">
                <a:latin typeface="Courier"/>
              </a:rPr>
              <a:t> above we just set mu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and </a:t>
            </a:r>
            <a:r>
              <a:rPr lang="en-US" sz="4800" dirty="0" err="1">
                <a:latin typeface="Courier"/>
              </a:rPr>
              <a:t>sd</a:t>
            </a:r>
            <a:r>
              <a:rPr lang="en-US" sz="4800" dirty="0">
                <a:latin typeface="Courier"/>
              </a:rPr>
              <a:t> to a fixed value while here we plug in a common group distribution for all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Beta0 and Beta1 (which are vectors of length </a:t>
            </a:r>
            <a:r>
              <a:rPr lang="en-US" sz="4800" dirty="0" err="1">
                <a:latin typeface="Courier"/>
              </a:rPr>
              <a:t>n_counties</a:t>
            </a:r>
            <a:r>
              <a:rPr lang="en-US" sz="4800" dirty="0">
                <a:latin typeface="Courier"/>
              </a:rPr>
              <a:t>).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("Beta0", mu=mu_0, sigma=sigma_0,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effect difference between basement and floor level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("Beta1", mu=mu_1, sigma=sigma_1,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Model error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eps = </a:t>
            </a:r>
            <a:r>
              <a:rPr lang="en-US" sz="4800" dirty="0" err="1">
                <a:latin typeface="Courier"/>
              </a:rPr>
              <a:t>pm.HalfCauchy</a:t>
            </a:r>
            <a:r>
              <a:rPr lang="en-US" sz="4800" dirty="0">
                <a:latin typeface="Courier"/>
              </a:rPr>
              <a:t>("eps", 5.0)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Deterministic calculation of expected value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 = Beta0[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+ Beta1[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* </a:t>
            </a:r>
            <a:r>
              <a:rPr lang="en-US" sz="4800" dirty="0" err="1">
                <a:latin typeface="Courier"/>
              </a:rPr>
              <a:t>radon_data.floor.values</a:t>
            </a:r>
            <a:r>
              <a:rPr lang="en-US" sz="4800" dirty="0">
                <a:latin typeface="Courier"/>
              </a:rPr>
              <a:t>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Data likelihood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", mu=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, sigma=eps, observed=</a:t>
            </a:r>
            <a:r>
              <a:rPr lang="en-US" sz="4800" dirty="0" err="1">
                <a:latin typeface="Courier"/>
              </a:rPr>
              <a:t>radon_data.log_radon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")</a:t>
            </a:r>
            <a:endParaRPr sz="4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401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CFC3-4651-33F7-34AB-7D68790D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33E5-5079-0B93-0278-16157D78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7E03F-9369-4C97-CF34-FCF8E287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11140"/>
            <a:ext cx="4526280" cy="116724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pooled </a:t>
            </a:r>
            <a:r>
              <a:rPr lang="en-US" b="1" dirty="0" err="1"/>
              <a:t>hypterprior</a:t>
            </a:r>
            <a:r>
              <a:rPr lang="en-US" b="1" dirty="0"/>
              <a:t> distribution </a:t>
            </a:r>
            <a:r>
              <a:rPr lang="en-US" dirty="0"/>
              <a:t>and  </a:t>
            </a:r>
            <a:r>
              <a:rPr lang="en-US" b="1" dirty="0"/>
              <a:t>independent parameter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5C3EEB-76D0-ACFC-98E8-139D2D7DFC87}"/>
              </a:ext>
            </a:extLst>
          </p:cNvPr>
          <p:cNvSpPr txBox="1">
            <a:spLocks/>
          </p:cNvSpPr>
          <p:nvPr/>
        </p:nvSpPr>
        <p:spPr>
          <a:xfrm>
            <a:off x="381000" y="2358390"/>
            <a:ext cx="4526280" cy="25791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There is divergence of traces</a:t>
            </a:r>
          </a:p>
          <a:p>
            <a:r>
              <a:rPr lang="en-US" sz="2000" dirty="0"/>
              <a:t>At least one trace diverges from the other</a:t>
            </a:r>
          </a:p>
          <a:p>
            <a:r>
              <a:rPr lang="en-US" sz="2000" dirty="0"/>
              <a:t>Note in particular, divergence of traces sigma_1 </a:t>
            </a:r>
          </a:p>
          <a:p>
            <a:r>
              <a:rPr lang="en-US" sz="2000" dirty="0"/>
              <a:t>We need a better model!</a:t>
            </a:r>
            <a:endParaRPr lang="ar-A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19437-8AE1-4EB8-071B-F450A522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810" y="165715"/>
            <a:ext cx="4187190" cy="49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42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F0A5-E3A8-718E-36E9-59C101D0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22B6-FFF7-C66E-A6F9-0CDDC70E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Diverging traces indicate we need a better model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this case, we try different priors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an inverse Gamma distribution for the scale hyperprior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𝐼𝑛𝑣𝑒𝑟𝑠𝑒𝐺𝑎𝑚𝑚𝑎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heavy-tailed student  t distribution for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/>
                  <a:t> hyperprior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  <a:blipFill>
                <a:blip r:embed="rId2"/>
                <a:stretch>
                  <a:fillRect l="-1504" t="-734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40D032-8D48-5669-5A6A-BC244A39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1" y="1432560"/>
            <a:ext cx="4529634" cy="30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7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28876-8B38-47CB-2F55-F7DAB77F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EEA4-2376-DF05-5D22-3299BB2B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AF7FD-2628-E1A7-FB33-FBAFBA22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211579"/>
            <a:ext cx="3470744" cy="372713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 dirty="0"/>
              <a:t>Updated hierarchical model</a:t>
            </a: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Use update hyperpriors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levels </a:t>
            </a:r>
            <a:r>
              <a:rPr lang="en-US" sz="2000" dirty="0" err="1"/>
              <a:t>fo</a:t>
            </a:r>
            <a:r>
              <a:rPr lang="en-US" sz="2000" dirty="0"/>
              <a:t> the model are the same </a:t>
            </a:r>
          </a:p>
          <a:p>
            <a:pPr lvl="0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BD11B-BCBB-6355-C9CB-AFCE146F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87" y="1367790"/>
            <a:ext cx="5285761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11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F5FC-A955-9949-6B5A-EE572AE0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B0C-96A4-9FDE-B70B-D9ACD3EE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</a:t>
            </a:r>
            <a:r>
              <a:rPr lang="en-US" dirty="0"/>
              <a:t> Updated</a:t>
            </a:r>
            <a:r>
              <a:rPr dirty="0"/>
              <a:t>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F89E-FA59-33B3-3C6A-D88AAB441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11140"/>
            <a:ext cx="4526280" cy="116724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pooled </a:t>
            </a:r>
            <a:r>
              <a:rPr lang="en-US" b="1" dirty="0" err="1"/>
              <a:t>hypterprior</a:t>
            </a:r>
            <a:r>
              <a:rPr lang="en-US" b="1" dirty="0"/>
              <a:t> distribution </a:t>
            </a:r>
            <a:r>
              <a:rPr lang="en-US" dirty="0"/>
              <a:t>and  </a:t>
            </a:r>
            <a:r>
              <a:rPr lang="en-US" b="1" dirty="0"/>
              <a:t>independent parameter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3F2F3943-B060-2B04-046D-54D69A74E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2278380"/>
                <a:ext cx="4526280" cy="265914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The traces no longer show substantial divergence</a:t>
                </a:r>
              </a:p>
              <a:p>
                <a:r>
                  <a:rPr lang="en-US" sz="2000" dirty="0"/>
                  <a:t>Hyperprior traces show good convergence with new model</a:t>
                </a:r>
              </a:p>
              <a:p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traces show county specific distributions </a:t>
                </a:r>
              </a:p>
              <a:p>
                <a:r>
                  <a:rPr lang="en-US" sz="2000" dirty="0"/>
                  <a:t>Pooled dispersion parameter traces show good convergence</a:t>
                </a:r>
                <a:endParaRPr lang="ar-AE" sz="20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3F2F3943-B060-2B04-046D-54D69A74E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78380"/>
                <a:ext cx="4526280" cy="2659141"/>
              </a:xfrm>
              <a:prstGeom prst="rect">
                <a:avLst/>
              </a:prstGeom>
              <a:blipFill>
                <a:blip r:embed="rId2"/>
                <a:stretch>
                  <a:fillRect l="-1213" t="-1376" r="-270" b="-6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BDCBED-DDF4-6FA9-B237-02B85084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57" y="205979"/>
            <a:ext cx="4020443" cy="47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23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AE872-AAFA-100C-3D30-EF79BCE6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0AE7-0B8B-69F7-009D-A1C7DE79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Updated 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75C2-EAB0-6DA7-79D7-08E26D3C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77901-465F-63F8-2F78-71E4CA1E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19" y="1370480"/>
            <a:ext cx="4767567" cy="36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1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8B500-24A0-6B9E-5D5E-A1F46779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1448-D32B-3230-F841-6E698FF5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Posterior Predictive Checks for</a:t>
            </a:r>
            <a:r>
              <a:rPr sz="2400" dirty="0"/>
              <a:t> </a:t>
            </a:r>
            <a:r>
              <a:rPr lang="en-US" sz="2400" dirty="0"/>
              <a:t>Updated Hierarchical </a:t>
            </a:r>
            <a:r>
              <a:rPr sz="2400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003D-4566-1241-67DA-0D0B48EC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724400" cy="89038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update hieratical model is a good fit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D6AF2-C33E-3098-CA40-D8E3DFC2895D}"/>
              </a:ext>
            </a:extLst>
          </p:cNvPr>
          <p:cNvSpPr txBox="1">
            <a:spLocks/>
          </p:cNvSpPr>
          <p:nvPr/>
        </p:nvSpPr>
        <p:spPr>
          <a:xfrm>
            <a:off x="457201" y="1837580"/>
            <a:ext cx="4495799" cy="3101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posterior predictive mean is closed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p-value has no significant skew with respect to the ideal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u-value has a small deviation outside the ideal confidence interval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066CF-7023-157E-8CE8-F3456079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358" y="902970"/>
            <a:ext cx="3758566" cy="42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3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014D-AB76-8DD3-2A2D-95994883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A209-D5EC-2178-53CF-53F34C2B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HDI of hyperparameters show a narrow range</a:t>
                </a:r>
              </a:p>
              <a:p>
                <a:r>
                  <a:rPr lang="en-US" sz="2000" dirty="0"/>
                  <a:t>There is an HDI for each county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MAP for each county parameter </a:t>
                </a:r>
                <a:r>
                  <a:rPr lang="en-US" sz="2000"/>
                  <a:t>is different 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BE3AE22-DEC0-2009-0D8C-5C22DCBE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27" y="937260"/>
            <a:ext cx="1988517" cy="4107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DE9B-31A8-4C83-5757-08F46019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1259360"/>
            <a:ext cx="2123809" cy="3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Pooled model computes </a:t>
            </a:r>
            <a:r>
              <a:rPr lang="en-US" dirty="0"/>
              <a:t>posterior distributions using all observations</a:t>
            </a:r>
            <a:endParaRPr dirty="0"/>
          </a:p>
          <a:p>
            <a:pPr lvl="0"/>
            <a:r>
              <a:rPr dirty="0"/>
              <a:t>Pooled model has a flat structure</a:t>
            </a:r>
          </a:p>
          <a:p>
            <a:pPr lvl="0"/>
            <a:r>
              <a:rPr dirty="0"/>
              <a:t>Model coefficients are at the same level</a:t>
            </a:r>
          </a:p>
          <a:p>
            <a:pPr lvl="0"/>
            <a:r>
              <a:rPr dirty="0"/>
              <a:t>Pooling maximizes statistical power using all available data to fit a model</a:t>
            </a:r>
          </a:p>
          <a:p>
            <a:pPr lvl="0"/>
            <a:r>
              <a:rPr dirty="0"/>
              <a:t>Pooling limits flexibility if strata have different behavior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F372-6A7A-0F50-A8F3-9E960FF9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A312-4AA3-94A6-9187-FF872249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There are some counties with significant differences in the intercept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There are few if any significant differences in the slope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sz="20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4A5D4D-09C9-5FCC-7742-298B62E0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30" y="948809"/>
            <a:ext cx="2118818" cy="4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77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F992-FE2F-0E65-535B-0D22F100D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623B-08E2-8465-E4FF-C66CABCF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8B2F-AB31-A531-3089-BF0E07F7C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How can we compare Bayesian models? </a:t>
            </a:r>
            <a:endParaRPr b="1" dirty="0"/>
          </a:p>
          <a:p>
            <a:pPr lvl="0"/>
            <a:r>
              <a:rPr lang="en-US" dirty="0"/>
              <a:t>We need comparison methods within the Bayesian framework </a:t>
            </a:r>
          </a:p>
          <a:p>
            <a:pPr lvl="0"/>
            <a:r>
              <a:rPr lang="en-US" dirty="0"/>
              <a:t>Idea, compare the likelihoods of models</a:t>
            </a:r>
          </a:p>
          <a:p>
            <a:pPr lvl="1"/>
            <a:r>
              <a:rPr lang="en-US" dirty="0"/>
              <a:t>Cannot compute directly from samples 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leave one out (LOO) cross validation (CV)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One LOO CV statistic is </a:t>
            </a:r>
            <a:r>
              <a:rPr lang="en-US" b="1" dirty="0"/>
              <a:t>expected log pointwise density (ELPD) 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63571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2D4F-D7D4-9C96-4FF6-9A3972F43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5F04-592B-60CA-36E7-D2F0AA89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lang="en-US" dirty="0" err="1"/>
              <a:t>y</a:t>
            </a:r>
            <a:r>
              <a:rPr dirty="0" err="1"/>
              <a:t>Model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One LOO CV statistic </a:t>
                </a:r>
                <a:r>
                  <a:rPr lang="en-US" b="1" dirty="0"/>
                  <a:t>is expected log pointwise density (ELPD)</a:t>
                </a:r>
              </a:p>
              <a:p>
                <a:pPr lvl="0"/>
                <a:r>
                  <a:rPr lang="en-US" dirty="0"/>
                  <a:t>Since we do not know the true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we use a sampled approximation of the ELPD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</a:t>
                </a:r>
                <a:r>
                  <a:rPr lang="en-US" dirty="0" err="1"/>
                  <a:t>ith</a:t>
                </a:r>
                <a:r>
                  <a:rPr lang="en-US" dirty="0"/>
                  <a:t> observed response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parameter vector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likelihood of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posterior density at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</a:t>
                </a:r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  <a:blipFill>
                <a:blip r:embed="rId2"/>
                <a:stretch>
                  <a:fillRect l="-963" t="-261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07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E731-6F8C-B3F7-6BFC-48AF9E14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A8E6-83B5-B6F9-7F79-2CFC58D1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lang="en-US" dirty="0" err="1"/>
              <a:t>y</a:t>
            </a:r>
            <a:r>
              <a:rPr dirty="0" err="1"/>
              <a:t>Model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How can we interpret this complex looking formula for the ELPD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The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the weight for the likelihood</a:t>
                </a:r>
              </a:p>
              <a:p>
                <a:r>
                  <a:rPr lang="en-US" dirty="0"/>
                  <a:t>The integral is the posterior weighted likelihood</a:t>
                </a:r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  <a:blipFill>
                <a:blip r:embed="rId2"/>
                <a:stretch>
                  <a:fillRect l="-1111" t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93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63B33-B5CA-1DE5-A604-CA650F8B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4A19-EA31-62ED-2FB6-506A20B1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94A50-832C-2F70-7CF5-FBDA556E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2F1-0DDC-D10F-8319-B9A09111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45" y="2563226"/>
            <a:ext cx="4464455" cy="7552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869" y="1489949"/>
                <a:ext cx="4274441" cy="36002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i="1" dirty="0" err="1"/>
                  <a:t>elpd_loo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the model, larger values are better</a:t>
                </a:r>
              </a:p>
              <a:p>
                <a:r>
                  <a:rPr lang="en-US" sz="2000" dirty="0"/>
                  <a:t> </a:t>
                </a:r>
                <a:r>
                  <a:rPr lang="en-US" sz="2000" i="1" dirty="0" err="1"/>
                  <a:t>p_loo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pseudo estimate of the model complexity or, number of parameters</a:t>
                </a:r>
              </a:p>
              <a:p>
                <a:r>
                  <a:rPr lang="en-US" sz="2000" i="1" dirty="0" err="1"/>
                  <a:t>elpd_diff</a:t>
                </a:r>
                <a:r>
                  <a:rPr lang="en-US" sz="2000" i="1" dirty="0"/>
                  <a:t>; </a:t>
                </a:r>
                <a:r>
                  <a:rPr lang="en-US" sz="2000" dirty="0"/>
                  <a:t>difference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between the model and the best model</a:t>
                </a:r>
              </a:p>
              <a:p>
                <a:r>
                  <a:rPr lang="en-US" sz="2000" i="1" dirty="0"/>
                  <a:t>weight;</a:t>
                </a:r>
                <a:r>
                  <a:rPr lang="en-US" sz="2000" dirty="0"/>
                  <a:t> used for model averaging</a:t>
                </a:r>
              </a:p>
              <a:p>
                <a:r>
                  <a:rPr lang="en-US" sz="2000" i="1" dirty="0"/>
                  <a:t>se;</a:t>
                </a:r>
                <a:r>
                  <a:rPr lang="en-US" sz="2000" dirty="0"/>
                  <a:t> is the standard error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i="1" dirty="0" err="1"/>
                  <a:t>dse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:r>
                  <a:rPr lang="en-US" sz="2000" dirty="0" err="1"/>
                  <a:t>elpd_diff</a:t>
                </a:r>
                <a:endParaRPr lang="en-US" sz="2000" dirty="0"/>
              </a:p>
              <a:p>
                <a:r>
                  <a:rPr lang="en-US" sz="2000" i="1" dirty="0"/>
                  <a:t>warning; </a:t>
                </a: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estimate may not be reliable.    </a:t>
                </a:r>
              </a:p>
              <a:p>
                <a:r>
                  <a:rPr lang="en-US" sz="2000" i="1" dirty="0"/>
                  <a:t>scale</a:t>
                </a:r>
                <a:r>
                  <a:rPr lang="en-US" sz="2000" dirty="0"/>
                  <a:t>; used to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9" y="1489949"/>
                <a:ext cx="4274441" cy="3600211"/>
              </a:xfrm>
              <a:prstGeom prst="rect">
                <a:avLst/>
              </a:prstGeom>
              <a:blipFill>
                <a:blip r:embed="rId3"/>
                <a:stretch>
                  <a:fillRect l="-712" t="-1184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49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7A4E-A808-1C22-AF16-E4A16F63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D1A6-10B7-5238-E753-39A18345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9AA0-5F6B-6B1C-E35A-75C33B896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84339F-FFB8-AA03-88ED-90721C7059BF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4274441" cy="360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Compare the HDI of the ELPD and difference of ELPD of each model</a:t>
            </a:r>
          </a:p>
          <a:p>
            <a:r>
              <a:rPr lang="en-US" sz="2000" dirty="0"/>
              <a:t>The HDI of the hierarchical model is greater than the other two models</a:t>
            </a:r>
          </a:p>
          <a:p>
            <a:r>
              <a:rPr lang="en-US" sz="2000" dirty="0"/>
              <a:t>The HDIs of the </a:t>
            </a:r>
            <a:r>
              <a:rPr lang="en-US" sz="2000" dirty="0" err="1"/>
              <a:t>unpooled</a:t>
            </a:r>
            <a:r>
              <a:rPr lang="en-US" sz="2000" dirty="0"/>
              <a:t> and pooled models do not over lap the hierarchical model </a:t>
            </a:r>
          </a:p>
          <a:p>
            <a:r>
              <a:rPr lang="en-US" sz="2000" dirty="0"/>
              <a:t>HDIs of </a:t>
            </a:r>
            <a:r>
              <a:rPr lang="en-US" sz="2000" dirty="0" err="1"/>
              <a:t>unpooled</a:t>
            </a:r>
            <a:r>
              <a:rPr lang="en-US" sz="2000" dirty="0"/>
              <a:t> and pooled models overlap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E8063-F665-45B5-234F-7EF2BA30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30" y="2070733"/>
            <a:ext cx="3878579" cy="19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64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6BF31-A685-D23B-45B8-B0F961FC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EA85-4E51-31A5-EEAD-68BA6562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4EF3-E6D8-72F6-B11F-51014BF4C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How can we account for the difference between </a:t>
            </a:r>
            <a:r>
              <a:rPr lang="en-US" dirty="0" err="1"/>
              <a:t>unpooled</a:t>
            </a:r>
            <a:r>
              <a:rPr lang="en-US" dirty="0"/>
              <a:t> and hierarchical model?  </a:t>
            </a:r>
            <a:endParaRPr b="1" dirty="0"/>
          </a:p>
          <a:p>
            <a:pPr lvl="0"/>
            <a:r>
              <a:rPr lang="en-US" dirty="0"/>
              <a:t>The answer lies in </a:t>
            </a:r>
            <a:r>
              <a:rPr lang="en-US" b="1" dirty="0"/>
              <a:t>Bayesian shrinkage </a:t>
            </a:r>
          </a:p>
          <a:p>
            <a:pPr lvl="0"/>
            <a:r>
              <a:rPr lang="en-US" dirty="0"/>
              <a:t>Bayesian posterior distributions </a:t>
            </a:r>
            <a:r>
              <a:rPr lang="en-US" b="1" dirty="0"/>
              <a:t>shrink</a:t>
            </a:r>
            <a:r>
              <a:rPr lang="en-US" dirty="0"/>
              <a:t> toward the prior  </a:t>
            </a:r>
          </a:p>
          <a:p>
            <a:r>
              <a:rPr lang="en-US" dirty="0"/>
              <a:t>Shrinkage effect is greatest when there are a many parameters and sparse data      </a:t>
            </a:r>
          </a:p>
          <a:p>
            <a:pPr lvl="1"/>
            <a:r>
              <a:rPr lang="en-US" dirty="0"/>
              <a:t>Recall that when there is no data the posterior equals the prior </a:t>
            </a:r>
          </a:p>
          <a:p>
            <a:r>
              <a:rPr lang="en-US" dirty="0"/>
              <a:t>Shrinkage is the Bayesian equivalent of regularization    </a:t>
            </a:r>
          </a:p>
          <a:p>
            <a:pPr lvl="1"/>
            <a:r>
              <a:rPr lang="en-US" dirty="0"/>
              <a:t>Shrinkage prevents overfitting in Bayesian model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678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76B8B-D7D8-8A90-3770-481982D4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3F22-D4E5-5812-D186-640C419B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C38B-FA62-B976-00D1-0DD645EE3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A5C0FF-7BF0-8900-C1AB-E1F02D1125FB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21227" cy="3600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observations per county</a:t>
            </a:r>
          </a:p>
          <a:p>
            <a:r>
              <a:rPr lang="en-US" sz="2000" dirty="0"/>
              <a:t>The distribution of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unconstrained and widely dispersed</a:t>
            </a:r>
          </a:p>
          <a:p>
            <a:r>
              <a:rPr lang="en-US" sz="2000" dirty="0"/>
              <a:t>The MAP values of the hierarchical model parameters are shrunk toward the prior and have low dispersion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75BD7-4794-5ECD-9C60-4480C3FE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33" y="1645920"/>
            <a:ext cx="4661968" cy="32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68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A5D-36B6-159F-FED2-14C486F8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A4AF-2C26-968B-592E-545A00D7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8D65-34F5-4EDF-FAE7-F19CF9FE8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72BBF-585A-DA56-2BF7-67F1E4E0EC21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897631" cy="3600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 per county </a:t>
            </a:r>
          </a:p>
          <a:p>
            <a:r>
              <a:rPr lang="en-US" sz="2000" dirty="0"/>
              <a:t>The distribution of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unconstrained and widely dispersed</a:t>
            </a:r>
          </a:p>
          <a:p>
            <a:r>
              <a:rPr lang="en-US" sz="2000" dirty="0"/>
              <a:t>The MAP values of the hierarchical model parameters are shrunk toward the prior and have low dispersion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09510-6AE7-0232-0E02-50EAE3BE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79" y="1489949"/>
            <a:ext cx="4821122" cy="34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55D6-A874-3286-B2E0-A8C1664E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FD6E-A80B-DF8A-2179-0D34BB14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EC6D-6F9B-9A28-7634-095DBF453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How can we compare Bayesian models? </a:t>
            </a:r>
            <a:endParaRPr b="1" dirty="0"/>
          </a:p>
          <a:p>
            <a:pPr lvl="0"/>
            <a:r>
              <a:rPr lang="en-US" dirty="0"/>
              <a:t>We need comparison methods within the Bayesian framework </a:t>
            </a:r>
          </a:p>
          <a:p>
            <a:pPr lvl="0"/>
            <a:r>
              <a:rPr lang="en-US" dirty="0"/>
              <a:t>Idea, compare the likelihoods of models</a:t>
            </a:r>
          </a:p>
          <a:p>
            <a:pPr lvl="1"/>
            <a:r>
              <a:rPr lang="en-US" dirty="0"/>
              <a:t>Cannot compute directly from samples 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leave one out (LOO) cross validation (CV)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One LOO CV statistic is </a:t>
            </a:r>
            <a:r>
              <a:rPr lang="en-US" b="1" dirty="0"/>
              <a:t>expected log pointwise density (ELPD) 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7426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/>
              <a:t>Unpooled</a:t>
            </a:r>
            <a:r>
              <a:rPr dirty="0"/>
              <a:t> models are the opposite of pooled models</a:t>
            </a:r>
          </a:p>
          <a:p>
            <a:pPr lvl="0"/>
            <a:r>
              <a:rPr lang="en-US" dirty="0"/>
              <a:t>Posterior distributions of parameters are</a:t>
            </a:r>
            <a:r>
              <a:rPr dirty="0"/>
              <a:t> fit</a:t>
            </a:r>
            <a:r>
              <a:rPr lang="en-US" dirty="0"/>
              <a:t> using independent prior for each category</a:t>
            </a:r>
            <a:endParaRPr dirty="0"/>
          </a:p>
          <a:p>
            <a:pPr lvl="0"/>
            <a:r>
              <a:rPr dirty="0"/>
              <a:t>Approach maximizes flexibility</a:t>
            </a:r>
          </a:p>
          <a:p>
            <a:pPr lvl="0"/>
            <a:r>
              <a:rPr lang="en-US" dirty="0"/>
              <a:t>Leads to posterior distributions with wide dispersion </a:t>
            </a:r>
            <a:endParaRPr dirty="0"/>
          </a:p>
          <a:p>
            <a:pPr lvl="0"/>
            <a:r>
              <a:rPr dirty="0" err="1"/>
              <a:t>Unpooled</a:t>
            </a:r>
            <a:r>
              <a:rPr dirty="0"/>
              <a:t> models ha</a:t>
            </a:r>
            <a:r>
              <a:rPr lang="en-US" dirty="0"/>
              <a:t>ve</a:t>
            </a:r>
            <a:r>
              <a:rPr dirty="0"/>
              <a:t> a flat structure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Overview of Hierarchical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Hierarchical approach is between the extremes of pooled and 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lvl="0"/>
            <a:r>
              <a:rPr dirty="0"/>
              <a:t>Hierarchical models constructed as a hierarchy of hyperpriors</a:t>
            </a:r>
            <a:r>
              <a:rPr lang="en-US" dirty="0"/>
              <a:t> and priors</a:t>
            </a:r>
            <a:endParaRPr dirty="0"/>
          </a:p>
          <a:p>
            <a:pPr lvl="0"/>
            <a:r>
              <a:rPr dirty="0"/>
              <a:t>The Hyperpriors represent the prior information on the pooled data</a:t>
            </a:r>
          </a:p>
          <a:p>
            <a:pPr lvl="0"/>
            <a:r>
              <a:rPr lang="en-US" dirty="0"/>
              <a:t>P</a:t>
            </a:r>
            <a:r>
              <a:rPr dirty="0"/>
              <a:t>riors for each specific case</a:t>
            </a:r>
            <a:r>
              <a:rPr lang="en-US" dirty="0"/>
              <a:t> are fit from the hyperpriors   </a:t>
            </a:r>
          </a:p>
          <a:p>
            <a:pPr lvl="0"/>
            <a:r>
              <a:rPr lang="en-US" dirty="0"/>
              <a:t>Posterior distributions of model parameters are fit at the bottom of the hierarchy  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56995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The unstable isotope Radon-222 is an invisible and order-less gas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product of a nuclear decay chain of</a:t>
                </a:r>
                <a:r>
                  <a:rPr lang="en-US" dirty="0"/>
                  <a:t> Uranium 238</a:t>
                </a:r>
              </a:p>
              <a:p>
                <a:pPr marL="0" lv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  <a:blipFill>
                <a:blip r:embed="rId2"/>
                <a:stretch>
                  <a:fillRect l="-1916" t="-2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0C5D012-E0CC-848D-6410-CA646ABF0807}"/>
              </a:ext>
            </a:extLst>
          </p:cNvPr>
          <p:cNvSpPr txBox="1"/>
          <p:nvPr/>
        </p:nvSpPr>
        <p:spPr>
          <a:xfrm>
            <a:off x="1350683" y="4450520"/>
            <a:ext cx="4279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Decay chain of Uranium-238 to Radon-222</a:t>
            </a:r>
          </a:p>
          <a:p>
            <a:pPr marL="0" lvl="0" indent="0" algn="ctr">
              <a:buNone/>
            </a:pPr>
            <a:r>
              <a:rPr lang="en-US" sz="1600" dirty="0">
                <a:hlinkClick r:id="rId3"/>
              </a:rPr>
              <a:t>Credit: </a:t>
            </a:r>
            <a:r>
              <a:rPr lang="en-US" sz="1600" dirty="0" err="1">
                <a:hlinkClick r:id="rId3"/>
              </a:rPr>
              <a:t>Wilipedia</a:t>
            </a:r>
            <a:r>
              <a:rPr lang="en-US" sz="1600" dirty="0">
                <a:hlinkClick r:id="rId3"/>
              </a:rPr>
              <a:t> Radon-222 article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009C1-ECDB-0CDD-ACC1-822E13A3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12" y="141403"/>
            <a:ext cx="3492696" cy="49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43F05F-7F8E-C1C6-0475-33D5742F8081}"/>
              </a:ext>
            </a:extLst>
          </p:cNvPr>
          <p:cNvSpPr/>
          <p:nvPr/>
        </p:nvSpPr>
        <p:spPr>
          <a:xfrm>
            <a:off x="5629915" y="250127"/>
            <a:ext cx="516657" cy="47360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7CB4A1-5BA2-ACBC-ECDC-3953918CC739}"/>
              </a:ext>
            </a:extLst>
          </p:cNvPr>
          <p:cNvSpPr/>
          <p:nvPr/>
        </p:nvSpPr>
        <p:spPr>
          <a:xfrm>
            <a:off x="7033065" y="2777165"/>
            <a:ext cx="468630" cy="43053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Uranium is </a:t>
                </a:r>
                <a:r>
                  <a:rPr dirty="0">
                    <a:hlinkClick r:id="rId2"/>
                  </a:rPr>
                  <a:t>effectively transported by ground water</a:t>
                </a:r>
              </a:p>
              <a:p>
                <a:pPr lvl="0"/>
                <a:r>
                  <a:rPr dirty="0"/>
                  <a:t>Decay products, including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, are dispersed in the environment</a:t>
                </a:r>
              </a:p>
              <a:p>
                <a:pPr lvl="0"/>
                <a:r>
                  <a:rPr dirty="0"/>
                  <a:t>Health risk of Radon infiltration into homes is </a:t>
                </a:r>
                <a:r>
                  <a:rPr dirty="0">
                    <a:hlinkClick r:id="rId3"/>
                  </a:rPr>
                  <a:t>well-documented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most prevalent cause of lung cancer</a:t>
                </a:r>
                <a:r>
                  <a:rPr lang="en-US" dirty="0"/>
                  <a:t> in US</a:t>
                </a:r>
                <a:r>
                  <a:rPr dirty="0"/>
                  <a:t> among nonsmokers</a:t>
                </a:r>
              </a:p>
              <a:p>
                <a:pPr lvl="0"/>
                <a:r>
                  <a:rPr dirty="0"/>
                  <a:t>Outdoors,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does not accumulate in dangerous quantity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In poorly ventilated buildings, Radon gas accumulates to dangerous levels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molecule is heavy, and accumulates in low areas, such as basements</a:t>
                </a:r>
              </a:p>
              <a:p>
                <a:pPr lvl="0"/>
                <a:r>
                  <a:rPr dirty="0"/>
                  <a:t>Connections to wells or contact with ground water accumulate more dangerous levels of Radon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  <a:blipFill>
                <a:blip r:embed="rId2"/>
                <a:stretch>
                  <a:fillRect l="-1616" t="-2513" r="-2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5B6A1F-FDE2-5F44-379B-672403C45C47}"/>
              </a:ext>
            </a:extLst>
          </p:cNvPr>
          <p:cNvSpPr txBox="1"/>
          <p:nvPr/>
        </p:nvSpPr>
        <p:spPr>
          <a:xfrm>
            <a:off x="4850830" y="4477691"/>
            <a:ext cx="423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Common ways Radon-222 enters homes</a:t>
            </a:r>
          </a:p>
          <a:p>
            <a:pPr marL="0" lvl="0" indent="0" algn="ctr">
              <a:buNone/>
            </a:pPr>
            <a:r>
              <a:rPr lang="en-US" sz="1400" dirty="0">
                <a:hlinkClick r:id="rId3"/>
              </a:rPr>
              <a:t>Credit: Massachusetts Department of Public Health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0CD11-8F05-E366-B31F-B78C7705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81" y="996410"/>
            <a:ext cx="4791019" cy="3509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3170</Words>
  <Application>Microsoft Office PowerPoint</Application>
  <PresentationFormat>On-screen Show (16:9)</PresentationFormat>
  <Paragraphs>336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Cambria Math</vt:lpstr>
      <vt:lpstr>Courier</vt:lpstr>
      <vt:lpstr>Office Theme</vt:lpstr>
      <vt:lpstr>Hierarchical Bayesian Models </vt:lpstr>
      <vt:lpstr>Introduction</vt:lpstr>
      <vt:lpstr>Introduction</vt:lpstr>
      <vt:lpstr>Pooled vs. Unpooled Models</vt:lpstr>
      <vt:lpstr>Pooled vs. Unpooled Models</vt:lpstr>
      <vt:lpstr>Overview of Hierarchical Models</vt:lpstr>
      <vt:lpstr>Example: Dangers of Radon in Homes</vt:lpstr>
      <vt:lpstr>Example: Dangers of Radon in Homes</vt:lpstr>
      <vt:lpstr>Example: Dangers of Radon in Homes</vt:lpstr>
      <vt:lpstr>Example: Dangers of Radon in Homes</vt:lpstr>
      <vt:lpstr>Bayesian Modeling of Radon Concentration</vt:lpstr>
      <vt:lpstr>Radon Dataset</vt:lpstr>
      <vt:lpstr>Pooled Model</vt:lpstr>
      <vt:lpstr>Pooled Model</vt:lpstr>
      <vt:lpstr>Pooled Model</vt:lpstr>
      <vt:lpstr>Pooled Model</vt:lpstr>
      <vt:lpstr>Defining and Sampling the Pooled Model</vt:lpstr>
      <vt:lpstr>Sampling the Pooled Model</vt:lpstr>
      <vt:lpstr>Posterior Predictive Checks for Pooled Model</vt:lpstr>
      <vt:lpstr>Inference on the Pooled  Model Parameters</vt:lpstr>
      <vt:lpstr>Unpooled Model</vt:lpstr>
      <vt:lpstr>Unpooled Model</vt:lpstr>
      <vt:lpstr>Unpooled Model</vt:lpstr>
      <vt:lpstr>Unpooled Model</vt:lpstr>
      <vt:lpstr>Defining and Sampling the Unpooled Model</vt:lpstr>
      <vt:lpstr>Sampling the Unpooled Model</vt:lpstr>
      <vt:lpstr>Sampling the UnPooled Model</vt:lpstr>
      <vt:lpstr>Posterior Predictive Checks for Unpooled Model</vt:lpstr>
      <vt:lpstr>Hierarchical Model</vt:lpstr>
      <vt:lpstr>Hierarchical Model</vt:lpstr>
      <vt:lpstr>Hierarchical Model</vt:lpstr>
      <vt:lpstr>Defining and Sampling the Hierarchical Model</vt:lpstr>
      <vt:lpstr>Sampling the Hierarchical Model</vt:lpstr>
      <vt:lpstr>Updated Hierarchical Model</vt:lpstr>
      <vt:lpstr>Updated Hierarchical Model</vt:lpstr>
      <vt:lpstr>Sampling the Updated Hierarchical Model</vt:lpstr>
      <vt:lpstr>Sampling the Updated Hierarchical Model</vt:lpstr>
      <vt:lpstr>Posterior Predictive Checks for Updated Hierarchical Model</vt:lpstr>
      <vt:lpstr>Inference on the Hierarchical Model Parameters</vt:lpstr>
      <vt:lpstr>Inference on the Hierarchical Model Parameters</vt:lpstr>
      <vt:lpstr>Comparing Bayesian Model</vt:lpstr>
      <vt:lpstr>Comparing Bayesian yModel</vt:lpstr>
      <vt:lpstr>Comparing Bayesian yModel</vt:lpstr>
      <vt:lpstr>Comparing Bayesian Model</vt:lpstr>
      <vt:lpstr>Comparing Bayesian Model</vt:lpstr>
      <vt:lpstr>Bayesian Shrinkage</vt:lpstr>
      <vt:lpstr>Bayesian Shrinkage</vt:lpstr>
      <vt:lpstr>Bayesian Shrinkage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Bayesian Models</dc:title>
  <dc:creator>Steve Elston</dc:creator>
  <cp:keywords/>
  <cp:lastModifiedBy>Stephen Elston</cp:lastModifiedBy>
  <cp:revision>122</cp:revision>
  <dcterms:created xsi:type="dcterms:W3CDTF">2024-11-22T23:41:15Z</dcterms:created>
  <dcterms:modified xsi:type="dcterms:W3CDTF">2024-12-01T04:28:37Z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2023-12-05</vt:lpwstr>
  </property>
  <property fmtid="{D5CDD505-2E9C-101B-9397-08002B2CF9AE}" pid="3" name="output">
    <vt:lpwstr/>
  </property>
</Properties>
</file>